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6" r:id="rId2"/>
    <p:sldId id="369" r:id="rId3"/>
    <p:sldId id="371" r:id="rId4"/>
    <p:sldId id="372" r:id="rId5"/>
    <p:sldId id="370" r:id="rId6"/>
    <p:sldId id="373" r:id="rId7"/>
    <p:sldId id="374" r:id="rId8"/>
    <p:sldId id="375" r:id="rId9"/>
    <p:sldId id="377" r:id="rId10"/>
    <p:sldId id="396" r:id="rId11"/>
    <p:sldId id="385" r:id="rId12"/>
    <p:sldId id="387" r:id="rId13"/>
    <p:sldId id="388" r:id="rId14"/>
    <p:sldId id="378" r:id="rId15"/>
    <p:sldId id="395" r:id="rId16"/>
    <p:sldId id="386" r:id="rId17"/>
    <p:sldId id="398" r:id="rId18"/>
    <p:sldId id="399" r:id="rId19"/>
    <p:sldId id="391" r:id="rId20"/>
    <p:sldId id="382" r:id="rId21"/>
    <p:sldId id="384" r:id="rId22"/>
    <p:sldId id="400" r:id="rId23"/>
  </p:sldIdLst>
  <p:sldSz cx="9144000" cy="6858000" type="screen4x3"/>
  <p:notesSz cx="6669088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Designformatvorlage 2 - Akz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Dunkle Formatvorlage 1 - Akz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unkle Formatvorlage 1 - Akz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unkle Formatvorlage 1 - Akz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333" autoAdjust="0"/>
    <p:restoredTop sz="93469" autoAdjust="0"/>
  </p:normalViewPr>
  <p:slideViewPr>
    <p:cSldViewPr>
      <p:cViewPr varScale="1">
        <p:scale>
          <a:sx n="39" d="100"/>
          <a:sy n="39" d="100"/>
        </p:scale>
        <p:origin x="740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9DC173-A478-485A-9539-F9737B7498BF}" type="datetimeFigureOut">
              <a:rPr lang="de-DE" smtClean="0"/>
              <a:t>07.05.2021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0F56E-B219-4A47-9E19-803924D2AE3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52761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6EBD01-27D7-4B47-94D5-CDE328BE7BB7}" type="datetimeFigureOut">
              <a:rPr lang="de-DE" smtClean="0"/>
              <a:pPr/>
              <a:t>07.05.2021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F089E-B93F-4926-9FB0-4CB55FDCA7E5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8637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03192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44624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18419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6250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965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9253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5786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540114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4586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65667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7102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7441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44013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026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59027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83562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14645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98055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33353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03650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87399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F089E-B93F-4926-9FB0-4CB55FDCA7E5}" type="slidenum">
              <a:rPr lang="de-DE" smtClean="0"/>
              <a:pPr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454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winkliges Dreiec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7" name="Unt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grpSp>
        <p:nvGrpSpPr>
          <p:cNvPr id="2" name="Gruppieren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ihand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ihand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ihand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Gerade Verbindung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umsplatzhalt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de-DE"/>
          </a:p>
        </p:txBody>
      </p:sp>
      <p:sp>
        <p:nvSpPr>
          <p:cNvPr id="19" name="Fußzeilenplatzhalt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27" name="Foliennummernplatzhalt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2"/>
              </a:buClr>
              <a:buSzPct val="70000"/>
              <a:defRPr/>
            </a:lvl1pPr>
            <a:lvl2pPr>
              <a:buClr>
                <a:schemeClr val="accent2"/>
              </a:buClr>
              <a:buSzPct val="70000"/>
              <a:defRPr/>
            </a:lvl2pPr>
            <a:lvl3pPr>
              <a:buClr>
                <a:schemeClr val="accent2"/>
              </a:buClr>
              <a:buSzPct val="70000"/>
              <a:defRPr/>
            </a:lvl3pPr>
            <a:lvl4pPr>
              <a:buClr>
                <a:schemeClr val="accent2"/>
              </a:buClr>
              <a:buSzPct val="70000"/>
              <a:defRPr/>
            </a:lvl4pPr>
            <a:lvl5pPr>
              <a:buClr>
                <a:schemeClr val="accent2"/>
              </a:buClr>
              <a:buSzPct val="70000"/>
              <a:defRPr/>
            </a:lvl5pPr>
            <a:extLst/>
          </a:lstStyle>
          <a:p>
            <a:pPr lvl="0" eaLnBrk="1" latinLnBrk="0" hangingPunct="1"/>
            <a:r>
              <a:rPr lang="de-DE" dirty="0" smtClean="0"/>
              <a:t>Textmasterformate durch Klicken bearbeiten</a:t>
            </a:r>
          </a:p>
          <a:p>
            <a:pPr lvl="1" eaLnBrk="1" latinLnBrk="0" hangingPunct="1"/>
            <a:r>
              <a:rPr lang="de-DE" dirty="0" smtClean="0"/>
              <a:t>Zweite Ebene</a:t>
            </a:r>
          </a:p>
          <a:p>
            <a:pPr lvl="2" eaLnBrk="1" latinLnBrk="0" hangingPunct="1"/>
            <a:r>
              <a:rPr lang="de-DE" dirty="0" smtClean="0"/>
              <a:t>Dritte Ebene</a:t>
            </a:r>
          </a:p>
          <a:p>
            <a:pPr lvl="3" eaLnBrk="1" latinLnBrk="0" hangingPunct="1"/>
            <a:r>
              <a:rPr lang="de-DE" dirty="0" smtClean="0"/>
              <a:t>Vierte Ebene</a:t>
            </a:r>
          </a:p>
          <a:p>
            <a:pPr lvl="4" eaLnBrk="1" latinLnBrk="0" hangingPunct="1"/>
            <a:r>
              <a:rPr lang="de-DE" dirty="0" smtClean="0"/>
              <a:t>Fünfte Ebene</a:t>
            </a:r>
            <a:endParaRPr kumimoji="0"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31840" y="6407944"/>
            <a:ext cx="3598913" cy="365125"/>
          </a:xfrm>
        </p:spPr>
        <p:txBody>
          <a:bodyPr/>
          <a:lstStyle/>
          <a:p>
            <a:r>
              <a:rPr lang="de-DE" smtClean="0"/>
              <a:t>KODA-Bericht Mai 2019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79096" cy="985362"/>
          </a:xfrm>
        </p:spPr>
        <p:txBody>
          <a:bodyPr rtlCol="0"/>
          <a:lstStyle/>
          <a:p>
            <a:r>
              <a:rPr kumimoji="0" lang="de-DE" dirty="0" smtClean="0"/>
              <a:t>Titelmasterformat durch Klicken bearbeiten</a:t>
            </a:r>
            <a:endParaRPr kumimoji="0" lang="en-US" dirty="0"/>
          </a:p>
        </p:txBody>
      </p:sp>
      <p:pic>
        <p:nvPicPr>
          <p:cNvPr id="8" name="Grafik 7" descr="KODA_MAS_Freiburg_Logo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46727" y="0"/>
            <a:ext cx="2397273" cy="12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Eingekerbter Richtungspfeil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Eingekerbter Richtungspfeil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ihand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htwinkliges Dreiec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Gerade Verbindung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Eingekerbter Richtungspfeil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Eingekerbter Richtungspfeil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ihand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ihand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echtwinkliges Dreiec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Gerade Verbindung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elplatzhalt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0" name="Textplatzhalt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de-DE"/>
          </a:p>
        </p:txBody>
      </p:sp>
      <p:sp>
        <p:nvSpPr>
          <p:cNvPr id="22" name="Fußzeilenplatzhalt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de-DE" smtClean="0"/>
              <a:t>KODA-Bericht Mai 2019</a:t>
            </a:r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B1BDFD6-C248-4D81-80C8-A28D0FD9FB4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63283" y="2002011"/>
            <a:ext cx="7992888" cy="1368152"/>
          </a:xfrm>
        </p:spPr>
        <p:txBody>
          <a:bodyPr>
            <a:normAutofit fontScale="90000"/>
          </a:bodyPr>
          <a:lstStyle/>
          <a:p>
            <a:r>
              <a:rPr lang="de-DE" dirty="0" err="1" smtClean="0"/>
              <a:t>Mitarbeitendenversammlung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85800" y="3592032"/>
            <a:ext cx="7870371" cy="941439"/>
          </a:xfrm>
        </p:spPr>
        <p:txBody>
          <a:bodyPr>
            <a:normAutofit fontScale="70000" lnSpcReduction="20000"/>
          </a:bodyPr>
          <a:lstStyle/>
          <a:p>
            <a:r>
              <a:rPr lang="de-DE" dirty="0" smtClean="0"/>
              <a:t>der Religionslehrerinnen und -lehrer         </a:t>
            </a:r>
          </a:p>
          <a:p>
            <a:r>
              <a:rPr lang="de-DE" dirty="0" smtClean="0"/>
              <a:t>im Dienst des Erzbistums Freiburg</a:t>
            </a:r>
          </a:p>
          <a:p>
            <a:r>
              <a:rPr lang="de-DE" dirty="0" smtClean="0"/>
              <a:t>06.Mai 2021 </a:t>
            </a:r>
            <a:endParaRPr lang="de-DE" dirty="0"/>
          </a:p>
        </p:txBody>
      </p:sp>
      <p:pic>
        <p:nvPicPr>
          <p:cNvPr id="5" name="Grafik 4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6490"/>
            <a:ext cx="2232248" cy="15036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hteck 5"/>
          <p:cNvSpPr/>
          <p:nvPr/>
        </p:nvSpPr>
        <p:spPr>
          <a:xfrm>
            <a:off x="6318448" y="274867"/>
            <a:ext cx="4572000" cy="1264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</a:pPr>
            <a:r>
              <a:rPr lang="de-DE" u="sng" kern="1000" dirty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Mitarbeitervertretung</a:t>
            </a:r>
          </a:p>
          <a:p>
            <a:pPr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</a:pPr>
            <a:r>
              <a:rPr lang="de-DE" kern="10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Religionslehrer*innen</a:t>
            </a:r>
            <a:endParaRPr lang="de-DE" kern="1000" dirty="0">
              <a:solidFill>
                <a:srgbClr val="595959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r>
              <a:rPr lang="de-DE" kern="10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im Erzbistums Freiburg</a:t>
            </a:r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Inhaltsplatzhalter 9"/>
          <p:cNvSpPr>
            <a:spLocks noGrp="1"/>
          </p:cNvSpPr>
          <p:nvPr>
            <p:ph idx="1"/>
          </p:nvPr>
        </p:nvSpPr>
        <p:spPr>
          <a:xfrm>
            <a:off x="602595" y="1622942"/>
            <a:ext cx="8049985" cy="4488734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de-DE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Einheit</a:t>
            </a:r>
          </a:p>
          <a:p>
            <a:endParaRPr lang="de-DE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Rechenschaftsbericht</a:t>
            </a:r>
          </a:p>
          <a:p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Infoblock aus KODA, MAV, Schwerbehindertenvertretung</a:t>
            </a:r>
            <a:endParaRPr lang="de-DE" sz="8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de-DE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de-DE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Einheit mit Frau </a:t>
            </a:r>
            <a:r>
              <a:rPr lang="de-DE" sz="8000" b="1" dirty="0" err="1">
                <a:latin typeface="Arial" panose="020B0604020202020204" pitchFamily="34" charset="0"/>
                <a:cs typeface="Arial" panose="020B0604020202020204" pitchFamily="34" charset="0"/>
              </a:rPr>
              <a:t>Ordinariatsrätin</a:t>
            </a:r>
            <a:r>
              <a:rPr lang="de-DE" sz="8000" b="1" dirty="0">
                <a:latin typeface="Arial" panose="020B0604020202020204" pitchFamily="34" charset="0"/>
                <a:cs typeface="Arial" panose="020B0604020202020204" pitchFamily="34" charset="0"/>
              </a:rPr>
              <a:t> Susanne </a:t>
            </a:r>
            <a:r>
              <a:rPr lang="de-DE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Orth</a:t>
            </a:r>
            <a:endParaRPr lang="de-DE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Neue Präventionsordnung</a:t>
            </a:r>
          </a:p>
          <a:p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Austausch zur Situation des RU</a:t>
            </a:r>
            <a:endParaRPr lang="de-DE" sz="8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de-DE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de-DE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Einheit</a:t>
            </a:r>
          </a:p>
          <a:p>
            <a:pPr>
              <a:buFont typeface="Wingdings" panose="05000000000000000000" pitchFamily="2" charset="2"/>
              <a:buChar char="v"/>
            </a:pPr>
            <a:endParaRPr lang="de-DE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Austausch in Schulartgruppen</a:t>
            </a:r>
          </a:p>
          <a:p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Abschluss im Plenum</a:t>
            </a:r>
            <a:endParaRPr lang="de-DE" sz="8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de-DE" sz="8000" dirty="0" smtClean="0"/>
          </a:p>
          <a:p>
            <a:pPr marL="109728" indent="0">
              <a:buNone/>
            </a:pPr>
            <a:endParaRPr lang="de-DE" sz="5500" dirty="0"/>
          </a:p>
          <a:p>
            <a:pPr marL="109728" indent="0">
              <a:buNone/>
            </a:pPr>
            <a:endParaRPr lang="de-DE" sz="5500" dirty="0"/>
          </a:p>
          <a:p>
            <a:pPr lvl="8"/>
            <a:endParaRPr lang="de-DE" dirty="0" smtClean="0"/>
          </a:p>
          <a:p>
            <a:pPr lvl="8"/>
            <a:endParaRPr lang="de-DE" dirty="0"/>
          </a:p>
          <a:p>
            <a:pPr lvl="8"/>
            <a:endParaRPr lang="de-DE" dirty="0" smtClean="0"/>
          </a:p>
          <a:p>
            <a:endParaRPr lang="de-DE" dirty="0" smtClean="0"/>
          </a:p>
          <a:p>
            <a:pPr marL="109728" indent="0">
              <a:buNone/>
            </a:pPr>
            <a:r>
              <a:rPr lang="de-DE" i="1" dirty="0" smtClean="0"/>
              <a:t>   	</a:t>
            </a:r>
            <a:endParaRPr lang="de-DE" sz="2400" i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2</a:t>
            </a:fld>
            <a:endParaRPr lang="de-DE"/>
          </a:p>
        </p:txBody>
      </p:sp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Überblick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753" y="274638"/>
            <a:ext cx="2161727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019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Letzte Vollversammlung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 29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. März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  <a:p>
            <a:pPr marL="109728" lvl="0" indent="0">
              <a:buNone/>
            </a:pP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15 MAV- Sitzungen; 1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Dienstgeber-Sitzung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unter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dem Vorsitz von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Bernhard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Oßwald</a:t>
            </a:r>
          </a:p>
          <a:p>
            <a:pPr marL="109728" indent="0">
              <a:buNone/>
            </a:pP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Dienstvereinbarung Betriebliches Eingliederungsmanagement BEM</a:t>
            </a:r>
          </a:p>
          <a:p>
            <a:pPr marL="109728" lvl="0" indent="0">
              <a:buNone/>
            </a:pPr>
            <a:endParaRPr lang="de-DE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Inklusionsvereinbarung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gemeinsam mit Schwerbehindertenvertretung erarbeitet und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abgeschlossen</a:t>
            </a:r>
          </a:p>
          <a:p>
            <a:pPr lvl="0"/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Verabschiedung von Bernhard Oßwald                                             nach 22 Jahren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in der MAV und 10 Jahren als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1.Vorsitzender</a:t>
            </a: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1835696" y="6395210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3</a:t>
            </a:fld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Rechenschaftsbericht 2021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752" y="260648"/>
            <a:ext cx="2282280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150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de-DE" sz="8000" dirty="0">
                <a:latin typeface="Arial" panose="020B0604020202020204" pitchFamily="34" charset="0"/>
                <a:cs typeface="Arial" panose="020B0604020202020204" pitchFamily="34" charset="0"/>
              </a:rPr>
              <a:t>Wahl </a:t>
            </a:r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neuer Vorstand am </a:t>
            </a:r>
            <a:r>
              <a:rPr lang="de-DE" sz="8000" dirty="0">
                <a:latin typeface="Arial" panose="020B0604020202020204" pitchFamily="34" charset="0"/>
                <a:cs typeface="Arial" panose="020B0604020202020204" pitchFamily="34" charset="0"/>
              </a:rPr>
              <a:t>14.02.2020; </a:t>
            </a:r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seit 1. August 2020 im Amt</a:t>
            </a:r>
          </a:p>
          <a:p>
            <a:pPr lvl="0"/>
            <a:endParaRPr lang="de-DE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8000" dirty="0">
                <a:latin typeface="Arial" panose="020B0604020202020204" pitchFamily="34" charset="0"/>
                <a:cs typeface="Arial" panose="020B0604020202020204" pitchFamily="34" charset="0"/>
              </a:rPr>
              <a:t>Seither 10 </a:t>
            </a:r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MAV-Sitzungen</a:t>
            </a:r>
          </a:p>
          <a:p>
            <a:pPr marL="109728" lvl="0" indent="0">
              <a:buNone/>
            </a:pPr>
            <a:endParaRPr lang="de-DE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de-DE" sz="8000" dirty="0">
                <a:latin typeface="Arial" panose="020B0604020202020204" pitchFamily="34" charset="0"/>
                <a:cs typeface="Arial" panose="020B0604020202020204" pitchFamily="34" charset="0"/>
              </a:rPr>
              <a:t>Sitzung mit der Dienstgeber-Seite </a:t>
            </a:r>
          </a:p>
          <a:p>
            <a:pPr marL="109728" lvl="0" indent="0">
              <a:buNone/>
            </a:pPr>
            <a:r>
              <a:rPr lang="de-DE" sz="4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- RU in der Pandemie 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	- Ethik als Ersatzfach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	- Dienstgeräte für Religionslehrkräfte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	- Bekanntmachung nicht besetzter Stellen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	- Schwerbehinderung </a:t>
            </a:r>
            <a:r>
              <a:rPr lang="de-DE" sz="6400" dirty="0" smtClean="0">
                <a:latin typeface="Arial" panose="020B0604020202020204" pitchFamily="34" charset="0"/>
                <a:cs typeface="Arial" panose="020B0604020202020204" pitchFamily="34" charset="0"/>
              </a:rPr>
              <a:t>- Informationsfluss</a:t>
            </a:r>
          </a:p>
          <a:p>
            <a:pPr marL="109728" lvl="0" indent="0">
              <a:buNone/>
            </a:pPr>
            <a:endParaRPr lang="de-DE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8000" dirty="0">
                <a:latin typeface="Arial" panose="020B0604020202020204" pitchFamily="34" charset="0"/>
                <a:cs typeface="Arial" panose="020B0604020202020204" pitchFamily="34" charset="0"/>
              </a:rPr>
              <a:t>Standardgeschäft</a:t>
            </a:r>
          </a:p>
          <a:p>
            <a:pPr marL="109728" lvl="0" indent="0">
              <a:buNone/>
            </a:pPr>
            <a:r>
              <a:rPr lang="de-DE" sz="4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- Überprüfung und Zustimmung Eingruppierungen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	- Beratungen und Unterstützung von Mitarbeitenden,  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de-DE" sz="6400" dirty="0" smtClean="0">
                <a:latin typeface="Arial" panose="020B0604020202020204" pitchFamily="34" charset="0"/>
                <a:cs typeface="Arial" panose="020B0604020202020204" pitchFamily="34" charset="0"/>
              </a:rPr>
              <a:t>  Begleitung </a:t>
            </a: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bei DG-Gesprächen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	- BEM-Gespräche</a:t>
            </a:r>
          </a:p>
          <a:p>
            <a:pPr marL="109728" lvl="0" indent="0">
              <a:buNone/>
            </a:pPr>
            <a:r>
              <a:rPr lang="de-DE" sz="6400" dirty="0">
                <a:latin typeface="Arial" panose="020B0604020202020204" pitchFamily="34" charset="0"/>
                <a:cs typeface="Arial" panose="020B0604020202020204" pitchFamily="34" charset="0"/>
              </a:rPr>
              <a:t>	- Austausch mit HA3 (Bildung) und HA7 (Personalabteilung)</a:t>
            </a:r>
          </a:p>
          <a:p>
            <a:pPr marL="109728" lvl="0" indent="0">
              <a:buNone/>
            </a:pPr>
            <a:r>
              <a:rPr lang="de-DE" sz="4800" dirty="0">
                <a:latin typeface="Arial" panose="020B0604020202020204" pitchFamily="34" charset="0"/>
                <a:cs typeface="Arial" panose="020B0604020202020204" pitchFamily="34" charset="0"/>
              </a:rPr>
              <a:t>	  </a:t>
            </a:r>
          </a:p>
          <a:p>
            <a:pPr marL="109728" lvl="0" indent="0">
              <a:buNone/>
            </a:pPr>
            <a:endParaRPr lang="de-DE" sz="4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lvl="0" indent="0">
              <a:buNone/>
            </a:pPr>
            <a:endParaRPr lang="de-DE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de-D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267744" y="6490080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4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Rechenschaftsbericht 2021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441" y="55930"/>
            <a:ext cx="1968766" cy="12250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706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57200" y="1910066"/>
            <a:ext cx="8229600" cy="4525963"/>
          </a:xfrm>
        </p:spPr>
        <p:txBody>
          <a:bodyPr>
            <a:noAutofit/>
          </a:bodyPr>
          <a:lstStyle/>
          <a:p>
            <a:pPr lvl="0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Klage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vor kirchlichem Arbeitsgericht in der Frage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„Anhörung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der MAV bei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Abordnung, Versetzung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Personalgestellung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Zuweisung MAVO §29, Abs.1, Nr. 10</a:t>
            </a:r>
          </a:p>
          <a:p>
            <a:pPr marL="109728" lvl="0" indent="0">
              <a:buNone/>
            </a:pPr>
            <a:endParaRPr lang="de-DE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Dienstvereinbarung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IT-Einsatz und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Datenschutz</a:t>
            </a: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Dienstvereinbarung </a:t>
            </a:r>
            <a:r>
              <a:rPr lang="de-DE" sz="2000" dirty="0" err="1">
                <a:latin typeface="Arial" panose="020B0604020202020204" pitchFamily="34" charset="0"/>
                <a:cs typeface="Arial" panose="020B0604020202020204" pitchFamily="34" charset="0"/>
              </a:rPr>
              <a:t>Kidicap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 und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Personal-Office</a:t>
            </a:r>
          </a:p>
          <a:p>
            <a:pPr marL="109728" lvl="0" indent="0">
              <a:buNone/>
            </a:pPr>
            <a:endParaRPr lang="de-DE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Vernetzung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in andere Gremien </a:t>
            </a:r>
          </a:p>
          <a:p>
            <a:pPr marL="109728" lvl="0" indent="0">
              <a:buNone/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de-DE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Michael </a:t>
            </a:r>
            <a:r>
              <a:rPr lang="de-DE" sz="1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Längle</a:t>
            </a:r>
            <a:r>
              <a:rPr lang="de-DE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2.Vorsitzender des Berufsverbands VKRF, </a:t>
            </a:r>
            <a:endParaRPr lang="de-DE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lvl="0" indent="0">
              <a:buNone/>
            </a:pP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de-DE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Maria </a:t>
            </a:r>
            <a:r>
              <a:rPr lang="de-DE" sz="16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Busath</a:t>
            </a:r>
            <a:r>
              <a:rPr lang="de-DE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als MAV-Vertreterin im Vorstand </a:t>
            </a:r>
          </a:p>
          <a:p>
            <a:pPr marL="109728" lvl="0" indent="0">
              <a:buNone/>
            </a:pP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de-DE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Anna Krause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in die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KODA-MAS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gewählt</a:t>
            </a:r>
          </a:p>
          <a:p>
            <a:pPr marL="109728" lvl="0" indent="0">
              <a:buNone/>
            </a:pP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de-DE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Michael Kefer 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wird in die DIAG </a:t>
            </a:r>
            <a:r>
              <a:rPr lang="de-DE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nachrücken</a:t>
            </a:r>
          </a:p>
          <a:p>
            <a:pPr marL="109728" lvl="0" indent="0">
              <a:buNone/>
            </a:pPr>
            <a:endParaRPr lang="de-DE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Eingruppierung der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Religionslehrkräfte</a:t>
            </a:r>
          </a:p>
          <a:p>
            <a:pPr lvl="0"/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lvl="0" indent="0">
              <a:buNone/>
            </a:pP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de-DE" sz="20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267744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5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Rechenschaftsbericht 2021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4638"/>
            <a:ext cx="1844511" cy="12066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030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386535" y="1681654"/>
            <a:ext cx="8229600" cy="4525963"/>
          </a:xfrm>
        </p:spPr>
        <p:txBody>
          <a:bodyPr>
            <a:normAutofit/>
          </a:bodyPr>
          <a:lstStyle/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Tätigkeitsmerkmale Religionslehrkräfte I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Auslöser: Änderungen von Lehrämtern im Referenztarif des Landes BW (</a:t>
            </a:r>
            <a:r>
              <a:rPr lang="de-DE" sz="2400" kern="0" dirty="0" err="1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EntgO</a:t>
            </a: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-L-BW)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Bisher: gemeinsames Lehramt „Grund-, Haupt- und Werkrealschule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“ und Lehramt „Realschule“</a:t>
            </a:r>
            <a:endParaRPr lang="de-DE" sz="2400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Neu: 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seit 2017 gemeinsamer Masterstudiengang      „Lehramt </a:t>
            </a: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Sekundarstufe I“  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                                             (</a:t>
            </a: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erste Abschlüsse mit dem Schuljahr 2020/2021)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Folge: Lehramt </a:t>
            </a: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„Grundschule“ und Lehramt „Werkreal-, Haupt- und 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Realschule“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411760" y="6509958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6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KODA-News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56258"/>
            <a:ext cx="1881888" cy="12250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46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57200" y="1528525"/>
            <a:ext cx="8229600" cy="4525963"/>
          </a:xfrm>
        </p:spPr>
        <p:txBody>
          <a:bodyPr/>
          <a:lstStyle/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Tätigkeitsmerkmale Religionslehrkräfte II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Besoldung der „Grund-, Haupt- und Werkrealschule“ (alt) in A 12 (entspricht EG 11 + Angleichungszulage für angestellte 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Lehrkräfte =</a:t>
            </a: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</a:t>
            </a:r>
            <a:r>
              <a:rPr lang="de-DE" sz="2400" kern="0" dirty="0" err="1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Erfüller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)</a:t>
            </a:r>
            <a:endParaRPr lang="de-DE" sz="2400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Neu: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1. Lehrkräfte nach Lehramt „Grundschule“ weiterhin 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   A 12  bzw. EG </a:t>
            </a: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11 </a:t>
            </a:r>
            <a:r>
              <a:rPr lang="de-DE" sz="24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+ Angleichungszulage</a:t>
            </a:r>
            <a:endParaRPr lang="de-DE" sz="2400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4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2. Lehrkräfte nach Lehramt „Werkreal-, Haupt- und Realschule in A 13 (entspricht EG 13)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267744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7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KODA-News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8762"/>
            <a:ext cx="1881888" cy="11565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342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57200" y="1646776"/>
            <a:ext cx="8229600" cy="4525963"/>
          </a:xfrm>
        </p:spPr>
        <p:txBody>
          <a:bodyPr>
            <a:normAutofit fontScale="92500"/>
          </a:bodyPr>
          <a:lstStyle/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Tätigkeitsmerkmale Religionslehrkräfte </a:t>
            </a:r>
            <a:r>
              <a:rPr lang="de-DE" b="1" kern="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III</a:t>
            </a:r>
            <a:endParaRPr lang="de-DE" b="1" kern="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Auswirkungen 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auf </a:t>
            </a:r>
            <a:r>
              <a:rPr lang="de-DE" kern="0" dirty="0" err="1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kirchl</a:t>
            </a:r>
            <a:r>
              <a:rPr lang="de-DE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. Religionskehrkräfte (AVO) </a:t>
            </a:r>
            <a:endParaRPr lang="de-DE" b="1" kern="0" dirty="0" smtClean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b="1" kern="0" dirty="0" err="1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Diplomtheolog</a:t>
            </a:r>
            <a:r>
              <a:rPr lang="de-DE" b="1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*innen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mit Einsatz an einer Haupt- und Werkrealschule </a:t>
            </a:r>
            <a:b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de-DE" b="1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EG </a:t>
            </a:r>
            <a:r>
              <a:rPr lang="de-DE" b="1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13 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(Höhergruppierung von EG 11 + </a:t>
            </a:r>
            <a:r>
              <a:rPr lang="de-DE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Angleichungszulage)</a:t>
            </a:r>
            <a:endParaRPr lang="de-DE" b="1" kern="0" dirty="0" smtClean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b="1" kern="0" dirty="0" err="1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GemRefs</a:t>
            </a:r>
            <a:r>
              <a:rPr lang="de-DE" b="1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/ Absolvent*innen der Studiengänge </a:t>
            </a:r>
            <a:r>
              <a:rPr lang="de-DE" b="1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„Religionspädagogik/Angewandte Theologie“ und Religionspädagogik/Praktische Theologie“ 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mit Einsatz an Haupt-, Werkreal- sowie Gemeinschaftsschule </a:t>
            </a:r>
            <a:b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de-DE" b="1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EG </a:t>
            </a:r>
            <a:r>
              <a:rPr lang="de-DE" b="1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11 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(Höhergruppierung von EG 10</a:t>
            </a:r>
            <a:r>
              <a:rPr lang="de-DE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)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195736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KODA-News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029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57200" y="1589558"/>
            <a:ext cx="8229600" cy="4525963"/>
          </a:xfrm>
        </p:spPr>
        <p:txBody>
          <a:bodyPr/>
          <a:lstStyle/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Tätigkeitsmerkmale Religionslehrkräfte </a:t>
            </a:r>
            <a:r>
              <a:rPr lang="de-DE" b="1" kern="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IV</a:t>
            </a:r>
          </a:p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endParaRPr lang="de-DE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100" b="1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Kursabsolvent*innen </a:t>
            </a:r>
            <a:r>
              <a:rPr lang="de-DE" sz="21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mit Einsatz an Haupt-, Werkreal- sowie Gemeinschaftsschule </a:t>
            </a:r>
            <a:br>
              <a:rPr lang="de-DE" sz="21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de-DE" sz="2100" b="1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EG </a:t>
            </a:r>
            <a:r>
              <a:rPr lang="de-DE" sz="2100" b="1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10 </a:t>
            </a:r>
            <a:r>
              <a:rPr lang="de-DE" sz="2100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(Höhergruppierung von EG 9b</a:t>
            </a:r>
            <a:r>
              <a:rPr lang="de-DE" sz="21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)</a:t>
            </a:r>
          </a:p>
          <a:p>
            <a:pPr marL="256032" lvl="1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endParaRPr lang="de-DE" sz="2100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Die Regelungen treten rückwirkend zum 01.Februar 2021 in Kraft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519897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9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KODA-News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56258"/>
            <a:ext cx="1881888" cy="12151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041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41439" y="1227935"/>
            <a:ext cx="8640960" cy="5181185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Tätigkeitsmerkmale Religionslehrkräfte V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sz="2000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Tabelle zur Übersicht (Anlage 2 AVO gültig vom 1.1.20 bis 31.10.21)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sz="1900" kern="0" dirty="0" smtClean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sz="1800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sz="1100" kern="0" dirty="0" smtClean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sz="2000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sz="2000" kern="0" dirty="0" smtClean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 smtClean="0"/>
              <a:t>Grenzfälle (wenn Erwerbsbiographie bald endet und Stufenaufstieg kurz bevor steht)</a:t>
            </a:r>
          </a:p>
          <a:p>
            <a:pPr marL="0" indent="0">
              <a:buNone/>
            </a:pPr>
            <a:r>
              <a:rPr lang="de-DE" sz="2000" dirty="0" smtClean="0"/>
              <a:t>      Höhergruppierung </a:t>
            </a:r>
            <a:r>
              <a:rPr lang="de-DE" sz="2000" dirty="0">
                <a:solidFill>
                  <a:srgbClr val="92D050"/>
                </a:solidFill>
              </a:rPr>
              <a:t>EG </a:t>
            </a:r>
            <a:r>
              <a:rPr lang="de-DE" sz="2000" dirty="0" smtClean="0">
                <a:solidFill>
                  <a:srgbClr val="92D050"/>
                </a:solidFill>
              </a:rPr>
              <a:t>10 </a:t>
            </a:r>
            <a:r>
              <a:rPr lang="de-DE" sz="2000" dirty="0">
                <a:solidFill>
                  <a:srgbClr val="92D050"/>
                </a:solidFill>
              </a:rPr>
              <a:t>St. </a:t>
            </a:r>
            <a:r>
              <a:rPr lang="de-DE" sz="2000" dirty="0" smtClean="0">
                <a:solidFill>
                  <a:srgbClr val="92D050"/>
                </a:solidFill>
              </a:rPr>
              <a:t>3  </a:t>
            </a:r>
            <a:r>
              <a:rPr lang="de-DE" sz="2000" dirty="0">
                <a:solidFill>
                  <a:srgbClr val="92D050"/>
                </a:solidFill>
              </a:rPr>
              <a:t>auf EG </a:t>
            </a:r>
            <a:r>
              <a:rPr lang="de-DE" sz="2000" dirty="0" smtClean="0">
                <a:solidFill>
                  <a:srgbClr val="92D050"/>
                </a:solidFill>
              </a:rPr>
              <a:t>11 </a:t>
            </a:r>
            <a:r>
              <a:rPr lang="de-DE" sz="2000" dirty="0">
                <a:solidFill>
                  <a:srgbClr val="92D050"/>
                </a:solidFill>
              </a:rPr>
              <a:t>St. </a:t>
            </a:r>
            <a:r>
              <a:rPr lang="de-DE" sz="2000" dirty="0" smtClean="0">
                <a:solidFill>
                  <a:srgbClr val="92D050"/>
                </a:solidFill>
              </a:rPr>
              <a:t>3 </a:t>
            </a:r>
            <a:r>
              <a:rPr lang="de-DE" sz="2000" dirty="0"/>
              <a:t>– Gewinn </a:t>
            </a:r>
            <a:r>
              <a:rPr lang="de-DE" sz="2000" dirty="0" smtClean="0"/>
              <a:t>131,96 </a:t>
            </a:r>
            <a:r>
              <a:rPr lang="de-DE" sz="2000" dirty="0"/>
              <a:t>€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800" dirty="0" smtClean="0"/>
              <a:t>Achtung: kein </a:t>
            </a:r>
            <a:r>
              <a:rPr lang="de-DE" sz="1800" dirty="0" smtClean="0">
                <a:solidFill>
                  <a:srgbClr val="FF0000"/>
                </a:solidFill>
              </a:rPr>
              <a:t>Garantiebetrag</a:t>
            </a:r>
            <a:r>
              <a:rPr lang="de-DE" sz="1800" dirty="0"/>
              <a:t> </a:t>
            </a:r>
            <a:r>
              <a:rPr lang="de-DE" sz="1800" dirty="0" smtClean="0"/>
              <a:t>bei stufengleicher Höhergruppierung</a:t>
            </a:r>
            <a:r>
              <a:rPr lang="de-DE" sz="1800" dirty="0"/>
              <a:t/>
            </a:r>
            <a:br>
              <a:rPr lang="de-DE" sz="1800" dirty="0"/>
            </a:br>
            <a:endParaRPr lang="de-DE" sz="1800" dirty="0" smtClean="0"/>
          </a:p>
          <a:p>
            <a:pPr marL="457200" lvl="1" indent="0">
              <a:buNone/>
            </a:pPr>
            <a:r>
              <a:rPr lang="de-DE" sz="2000" dirty="0" smtClean="0"/>
              <a:t>Höhergruppierung </a:t>
            </a:r>
            <a:r>
              <a:rPr lang="de-DE" sz="2000" dirty="0">
                <a:solidFill>
                  <a:srgbClr val="92D050"/>
                </a:solidFill>
              </a:rPr>
              <a:t>EG 9 St. 5  auf EG 10 St. 4 </a:t>
            </a:r>
            <a:r>
              <a:rPr lang="de-DE" sz="2000" dirty="0"/>
              <a:t>– Gewinn 26,38 €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800" dirty="0" smtClean="0"/>
              <a:t>ABER: Neues </a:t>
            </a:r>
            <a:r>
              <a:rPr lang="de-DE" sz="1800" dirty="0"/>
              <a:t>Entgelt inkl. </a:t>
            </a:r>
            <a:r>
              <a:rPr lang="de-DE" sz="1800" dirty="0">
                <a:solidFill>
                  <a:srgbClr val="FF0000"/>
                </a:solidFill>
              </a:rPr>
              <a:t>Garantiebetrag</a:t>
            </a:r>
            <a:r>
              <a:rPr lang="de-DE" sz="1800" dirty="0"/>
              <a:t>:  </a:t>
            </a:r>
            <a:br>
              <a:rPr lang="de-DE" sz="1800" dirty="0"/>
            </a:br>
            <a:r>
              <a:rPr lang="de-DE" sz="1800" dirty="0"/>
              <a:t>4124,89 € + 180 € = </a:t>
            </a:r>
            <a:r>
              <a:rPr lang="de-DE" sz="1800" b="1" dirty="0"/>
              <a:t>4.304,89 € / Monat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de-DE" sz="1800" b="1" dirty="0" smtClean="0"/>
          </a:p>
          <a:p>
            <a:pPr marL="486918" indent="-285750">
              <a:buFont typeface="Arial" panose="020B0604020202020204" pitchFamily="34" charset="0"/>
              <a:buChar char="•"/>
            </a:pPr>
            <a:endParaRPr lang="de-DE" sz="2200" b="1" dirty="0"/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kern="0" dirty="0" smtClean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kern="0" dirty="0" smtClean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10</a:t>
            </a:fld>
            <a:endParaRPr lang="de-DE"/>
          </a:p>
        </p:txBody>
      </p:sp>
      <p:sp>
        <p:nvSpPr>
          <p:cNvPr id="9" name="Titel 3"/>
          <p:cNvSpPr txBox="1">
            <a:spLocks/>
          </p:cNvSpPr>
          <p:nvPr/>
        </p:nvSpPr>
        <p:spPr>
          <a:xfrm>
            <a:off x="251520" y="178701"/>
            <a:ext cx="6768752" cy="1008335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de-DE" sz="3600" dirty="0"/>
              <a:t>Infoblock – KODA-News</a:t>
            </a:r>
            <a:endParaRPr lang="de-DE" sz="3600" dirty="0" smtClean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1979712" y="6450019"/>
            <a:ext cx="3598913" cy="365125"/>
          </a:xfrm>
        </p:spPr>
        <p:txBody>
          <a:bodyPr/>
          <a:lstStyle/>
          <a:p>
            <a:r>
              <a:rPr lang="de-DE" dirty="0"/>
              <a:t>Mitarbeitenden-Vollversammlung Religionslehrer*innen 2021</a:t>
            </a:r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/>
          </p:nvPr>
        </p:nvGraphicFramePr>
        <p:xfrm>
          <a:off x="539552" y="2055842"/>
          <a:ext cx="7776866" cy="180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981">
                  <a:extLst>
                    <a:ext uri="{9D8B030D-6E8A-4147-A177-3AD203B41FA5}">
                      <a16:colId xmlns:a16="http://schemas.microsoft.com/office/drawing/2014/main" val="1840506617"/>
                    </a:ext>
                  </a:extLst>
                </a:gridCol>
                <a:gridCol w="1110981">
                  <a:extLst>
                    <a:ext uri="{9D8B030D-6E8A-4147-A177-3AD203B41FA5}">
                      <a16:colId xmlns:a16="http://schemas.microsoft.com/office/drawing/2014/main" val="2240973172"/>
                    </a:ext>
                  </a:extLst>
                </a:gridCol>
                <a:gridCol w="1110981">
                  <a:extLst>
                    <a:ext uri="{9D8B030D-6E8A-4147-A177-3AD203B41FA5}">
                      <a16:colId xmlns:a16="http://schemas.microsoft.com/office/drawing/2014/main" val="2392301348"/>
                    </a:ext>
                  </a:extLst>
                </a:gridCol>
                <a:gridCol w="1126561">
                  <a:extLst>
                    <a:ext uri="{9D8B030D-6E8A-4147-A177-3AD203B41FA5}">
                      <a16:colId xmlns:a16="http://schemas.microsoft.com/office/drawing/2014/main" val="2663773911"/>
                    </a:ext>
                  </a:extLst>
                </a:gridCol>
                <a:gridCol w="1095400">
                  <a:extLst>
                    <a:ext uri="{9D8B030D-6E8A-4147-A177-3AD203B41FA5}">
                      <a16:colId xmlns:a16="http://schemas.microsoft.com/office/drawing/2014/main" val="72161446"/>
                    </a:ext>
                  </a:extLst>
                </a:gridCol>
                <a:gridCol w="1110981">
                  <a:extLst>
                    <a:ext uri="{9D8B030D-6E8A-4147-A177-3AD203B41FA5}">
                      <a16:colId xmlns:a16="http://schemas.microsoft.com/office/drawing/2014/main" val="4230745388"/>
                    </a:ext>
                  </a:extLst>
                </a:gridCol>
                <a:gridCol w="1110981">
                  <a:extLst>
                    <a:ext uri="{9D8B030D-6E8A-4147-A177-3AD203B41FA5}">
                      <a16:colId xmlns:a16="http://schemas.microsoft.com/office/drawing/2014/main" val="168204182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de-DE" dirty="0" smtClean="0"/>
                        <a:t>EG</a:t>
                      </a:r>
                      <a:endParaRPr lang="de-DE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de-DE" dirty="0" smtClean="0"/>
                        <a:t>Grundentgelt</a:t>
                      </a:r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de-DE" dirty="0" smtClean="0"/>
                        <a:t>Entwicklungsstufen</a:t>
                      </a:r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454804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Stufe 1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Stufe 2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Stufe 3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Stufe 4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Stufe 5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Stufe 6</a:t>
                      </a:r>
                      <a:endParaRPr lang="de-DE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639372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11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3.490,32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3.742,20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4.012,72</a:t>
                      </a:r>
                      <a:endParaRPr lang="de-DE" sz="16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4.421,81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5.015,65</a:t>
                      </a:r>
                      <a:endParaRPr lang="de-DE" sz="1600" dirty="0"/>
                    </a:p>
                  </a:txBody>
                  <a:tcPr>
                    <a:solidFill>
                      <a:srgbClr val="F8E7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5.166,12</a:t>
                      </a:r>
                      <a:endParaRPr lang="de-DE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01275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10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3.367,04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3.612,23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3.880,76</a:t>
                      </a:r>
                      <a:endParaRPr lang="de-DE" sz="16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4.151,27</a:t>
                      </a:r>
                      <a:endParaRPr lang="de-DE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4.665,96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4.805,94</a:t>
                      </a:r>
                      <a:endParaRPr lang="de-DE" sz="1600" dirty="0"/>
                    </a:p>
                  </a:txBody>
                  <a:tcPr>
                    <a:solidFill>
                      <a:srgbClr val="F1CC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981959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de-DE" sz="1600" b="1" dirty="0" smtClean="0"/>
                        <a:t>9b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dirty="0" smtClean="0"/>
                        <a:t>2.997,21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3.227,32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3.374,65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3.781,78</a:t>
                      </a:r>
                      <a:endParaRPr lang="de-DE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4.124,89</a:t>
                      </a:r>
                      <a:endParaRPr lang="de-DE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4.248,65</a:t>
                      </a:r>
                      <a:endParaRPr lang="de-DE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213941"/>
                  </a:ext>
                </a:extLst>
              </a:tr>
            </a:tbl>
          </a:graphicData>
        </a:graphic>
      </p:graphicFrame>
      <p:cxnSp>
        <p:nvCxnSpPr>
          <p:cNvPr id="10" name="Gekrümmter Verbinder 9"/>
          <p:cNvCxnSpPr/>
          <p:nvPr/>
        </p:nvCxnSpPr>
        <p:spPr>
          <a:xfrm rot="10800000">
            <a:off x="5868144" y="3596091"/>
            <a:ext cx="360040" cy="251916"/>
          </a:xfrm>
          <a:prstGeom prst="curvedConnector3">
            <a:avLst/>
          </a:prstGeom>
          <a:ln w="28575">
            <a:solidFill>
              <a:schemeClr val="tx1"/>
            </a:solidFill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Gekrümmter Verbinder 19"/>
          <p:cNvCxnSpPr/>
          <p:nvPr/>
        </p:nvCxnSpPr>
        <p:spPr>
          <a:xfrm rot="10800000">
            <a:off x="4644008" y="3212976"/>
            <a:ext cx="298928" cy="272096"/>
          </a:xfrm>
          <a:prstGeom prst="curvedConnector3">
            <a:avLst>
              <a:gd name="adj1" fmla="val 6713"/>
            </a:avLst>
          </a:prstGeom>
          <a:ln w="28575">
            <a:tailEnd type="triangle"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Grafik 10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792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57429" y="164279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>
                <a:solidFill>
                  <a:srgbClr val="00B05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Kinderkrankengeld nach SGB V </a:t>
            </a:r>
            <a:br>
              <a:rPr lang="de-DE" b="1" kern="0" dirty="0">
                <a:solidFill>
                  <a:srgbClr val="00B05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de-DE" b="1" kern="0" dirty="0">
                <a:solidFill>
                  <a:srgbClr val="00B05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(gesetzlich Versicherte)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Voraussetzung: </a:t>
            </a:r>
            <a:r>
              <a:rPr lang="de-DE" kern="0" dirty="0" err="1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coronabedingte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Schließung von Betreuungseinrichtungen / Schulen 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aktuell nach §45 SGB V: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30 Freistellung je Kind unter 12 Jahren (maximal 65 Tage bzw. 130 Tage bei Alleinerziehenden Eltern)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Höhe gleich wie beim Krankengeld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90 % des Nettoentgelts (100 % wenn JSZ bezogen wurde) – jedoch nicht über 70 % der Beitragsbemessungsgrenze: 2021: 3.386,25 € netto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Besonderheit: keine betrieblichen Gründe notwendig</a:t>
            </a:r>
          </a:p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endParaRPr lang="de-DE" b="1" kern="0" dirty="0">
              <a:solidFill>
                <a:srgbClr val="00B050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411760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11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KODA-News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113176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5105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57200" y="1707831"/>
            <a:ext cx="8229600" cy="4525963"/>
          </a:xfrm>
        </p:spPr>
        <p:txBody>
          <a:bodyPr/>
          <a:lstStyle/>
          <a:p>
            <a:pPr marL="256032" lvl="1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>
                <a:solidFill>
                  <a:srgbClr val="00B050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Befreiungstatbestände des§34 AVO Abs. 4a AVO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„nachrangig“ zum § 45 SGB V 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Anspruch bis zu 10 Arbeitstagen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Wenn keine betrieblichen Gründe entgegenstehen </a:t>
            </a:r>
            <a:b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</a:b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(z.B. Betriebsauflauf bricht ohne die/den MA zusammen)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Anspruch ist zusätzlich zu den übrigen Befreiungstatbeständen des § 34 AVO, 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Die Ansprüche aus § 34 Abs. 4 und Abs. 4a AVO können gemeinsam 10 Arbeitstage Freistellung </a:t>
            </a:r>
            <a:r>
              <a:rPr lang="de-DE" u="sng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nicht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übersteigen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endParaRPr lang="de-DE" kern="0" dirty="0">
              <a:latin typeface="Lucida Sans" pitchFamily="34" charset="0"/>
              <a:ea typeface="ＭＳ Ｐゴシック" pitchFamily="34" charset="-128"/>
              <a:cs typeface="Calibri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411760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Infoblock – KODA-News</a:t>
            </a:r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272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buNone/>
              <a:defRPr/>
            </a:pPr>
            <a:r>
              <a:rPr lang="de-DE" b="1" kern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Prävention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Seit 1.1.2020 neue Präventionsordnung der DBK und Ordnung zum Umgang mit sexuellem Missbrauch in Kraft 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Darin ausdrücklicher Hinweis, dass bei arbeitsrechtlichen Verpflichtungen KODA-Beschluss notwendig ist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Bisher: §4b AVO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Wird ersetzt durch neue Anlage 11 zur AVO 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Darin: Regelungen zu beiden Ordnungen </a:t>
            </a:r>
          </a:p>
          <a:p>
            <a:pPr marL="713232" lvl="1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Inkraftsetzung 1.6.2021 zusammen mit ARO-</a:t>
            </a:r>
            <a:r>
              <a:rPr lang="de-DE" kern="0" dirty="0" err="1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Präv</a:t>
            </a: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(Ausführungsbestimmungen) auch für Ehrenamtliche und Kleriker und Kirchenbeamte</a:t>
            </a:r>
          </a:p>
          <a:p>
            <a:pPr marL="457200" indent="-457200" fontAlgn="base">
              <a:spcBef>
                <a:spcPts val="1200"/>
              </a:spcBef>
              <a:spcAft>
                <a:spcPct val="0"/>
              </a:spcAft>
              <a:buClr>
                <a:srgbClr val="DA001A"/>
              </a:buClr>
              <a:defRPr/>
            </a:pPr>
            <a:r>
              <a:rPr lang="de-DE" kern="0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KODA wird dazu inhaltlich </a:t>
            </a:r>
            <a:r>
              <a:rPr lang="de-DE" kern="0" dirty="0" smtClean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informieren (KODA-Focus)</a:t>
            </a:r>
            <a:endParaRPr lang="de-DE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13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Infoblock – KODA-News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41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17672" y="1474048"/>
            <a:ext cx="822960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de-DE" dirty="0" err="1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Jobrad</a:t>
            </a:r>
            <a:endParaRPr lang="de-DE" sz="2600" dirty="0" smtClean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Anfragen 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wegen abgelehnter Anträge </a:t>
            </a:r>
            <a:r>
              <a:rPr lang="de-DE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aufgrund </a:t>
            </a:r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einer angeblichen 5% - Klausel</a:t>
            </a:r>
          </a:p>
          <a:p>
            <a:pPr lvl="1"/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Mitunter Antrag nicht genehmigt,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wenn Abschlagzahlung (brutto) über 5% des Entgelts liegt</a:t>
            </a:r>
          </a:p>
          <a:p>
            <a:pPr lvl="1"/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Argument: Gefahr die Abschlagszahlungen nicht bedienen zu können – Störfall</a:t>
            </a:r>
          </a:p>
          <a:p>
            <a:pPr lvl="1"/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Richtig ist, in gewissen Konstellationen lohnt sich keine Entgeltumwandlung für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Jobrad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(z.B. geringfügige 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Besch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</a:p>
          <a:p>
            <a:pPr marL="109728" indent="0">
              <a:buNone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ABER:</a:t>
            </a:r>
          </a:p>
          <a:p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5% Klausel gibt es nicht in der </a:t>
            </a:r>
            <a:r>
              <a:rPr lang="de-DE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AVO!</a:t>
            </a:r>
            <a:endParaRPr lang="de-DE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14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KODA-News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496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72976" y="1937659"/>
            <a:ext cx="8229600" cy="4035904"/>
          </a:xfrm>
        </p:spPr>
        <p:txBody>
          <a:bodyPr/>
          <a:lstStyle/>
          <a:p>
            <a:pPr marL="109728" indent="0">
              <a:buNone/>
            </a:pPr>
            <a:r>
              <a:rPr lang="de-DE" sz="30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IT- Geräte für Religionslehrkräfte</a:t>
            </a:r>
          </a:p>
          <a:p>
            <a:pPr marL="109728" indent="0">
              <a:buNone/>
            </a:pPr>
            <a:endParaRPr lang="de-DE" sz="900" dirty="0" smtClean="0"/>
          </a:p>
          <a:p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Religionslehrkräfte sollen über die Schulen vom Land mit Geräten ausgestattet werden.</a:t>
            </a:r>
          </a:p>
          <a:p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Achtung: Ausstattung ist nur für Lehrer*innen mit vollem Deputat vorgesehen.</a:t>
            </a:r>
          </a:p>
          <a:p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Wenn an Ihrer Schule auch Teilzeitkräfte ausgestattet werden, dann sollten Sie ebenfalls ein Gerät bei Ihrer Schulleitung beantragen.</a:t>
            </a:r>
            <a:endParaRPr lang="de-D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15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- MAV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497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72976" y="1937659"/>
            <a:ext cx="8229600" cy="4035904"/>
          </a:xfrm>
        </p:spPr>
        <p:txBody>
          <a:bodyPr/>
          <a:lstStyle/>
          <a:p>
            <a:pPr marL="109728" indent="0">
              <a:buNone/>
            </a:pPr>
            <a:r>
              <a:rPr lang="de-DE" sz="3000" dirty="0" err="1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Threema</a:t>
            </a:r>
            <a:r>
              <a:rPr lang="de-DE" sz="30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-Zugänge für Religionslehrkräfte</a:t>
            </a:r>
          </a:p>
          <a:p>
            <a:pPr marL="109728" indent="0">
              <a:buNone/>
            </a:pPr>
            <a:endParaRPr lang="de-DE" sz="900" dirty="0" smtClean="0"/>
          </a:p>
          <a:p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Schuldekane sind sog. </a:t>
            </a:r>
            <a:r>
              <a:rPr lang="de-DE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Threema</a:t>
            </a: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-Angels</a:t>
            </a:r>
            <a:endParaRPr lang="de-DE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Religionslehrkräfte aller Schularten können über sie einen </a:t>
            </a:r>
            <a:r>
              <a:rPr lang="de-DE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Threema</a:t>
            </a: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-Zugang erhalten</a:t>
            </a:r>
            <a:endParaRPr lang="de-D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16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- MAV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35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17672" y="1474048"/>
            <a:ext cx="822960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de-DE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Kindergeld nach §23 AVO</a:t>
            </a:r>
            <a:br>
              <a:rPr lang="de-DE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2600" dirty="0" smtClean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Rechtsanspruch für jedes Kind</a:t>
            </a:r>
          </a:p>
          <a:p>
            <a:pPr marL="109728" indent="0">
              <a:buNone/>
            </a:pPr>
            <a:endParaRPr lang="de-DE" sz="2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Beschäftigte erhalten für jedes Kind, für das sie nach dem Einkommenssteuergesetz (EStG) oder nach dem Bundeskindergeldgesetz (BKGG) Kindergeld erhalten eine monatliche Kindergeldzulage</a:t>
            </a:r>
          </a:p>
          <a:p>
            <a:pPr marL="393192" lvl="1" indent="0">
              <a:buNone/>
            </a:pPr>
            <a:endParaRPr lang="de-D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Max. bis zum 25. Lebensjahr</a:t>
            </a:r>
            <a:endParaRPr lang="de-DE" sz="2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17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MAV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880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17672" y="147404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de-DE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Kindergeld nach §23 AVO</a:t>
            </a:r>
            <a:endParaRPr lang="de-DE" sz="2600" dirty="0" smtClean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3192" lvl="1" indent="0">
              <a:buNone/>
            </a:pPr>
            <a:endParaRPr lang="de-D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!Ab Erreichen des 18. Lebensjahres müssen Schul- und Studienbescheinigungen regelmäßig und unaufgefordert vorgelegt werden!</a:t>
            </a:r>
          </a:p>
          <a:p>
            <a:pPr lvl="1"/>
            <a:r>
              <a:rPr lang="de-DE" sz="26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de-DE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ro Semester bzw. Schuljahr</a:t>
            </a:r>
          </a:p>
          <a:p>
            <a:endParaRPr lang="de-DE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100" dirty="0">
                <a:latin typeface="Arial" panose="020B0604020202020204" pitchFamily="34" charset="0"/>
                <a:cs typeface="Arial" panose="020B0604020202020204" pitchFamily="34" charset="0"/>
              </a:rPr>
              <a:t>Hinweise auf dem Gehaltszettel drei Monate vor Erreichen des Datums</a:t>
            </a:r>
            <a:r>
              <a:rPr lang="de-DE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de-DE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de-DE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„Das 18. bzw. 25. LJ oder das </a:t>
            </a:r>
            <a:r>
              <a:rPr lang="de-DE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Gilt-bis-Datum</a:t>
            </a:r>
            <a:r>
              <a:rPr lang="de-DE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wird erreicht, bitte Unterlagen zur Weitergewährung vorlegen.“</a:t>
            </a:r>
          </a:p>
          <a:p>
            <a:pPr lvl="1"/>
            <a:r>
              <a:rPr lang="de-DE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Es folgt keine erneute Erinnerung mehr!</a:t>
            </a:r>
          </a:p>
          <a:p>
            <a:pPr marL="109728" indent="0">
              <a:buNone/>
            </a:pPr>
            <a:endParaRPr lang="de-DE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Gehaltszettel regelmäßig prüfen!</a:t>
            </a:r>
            <a:endParaRPr lang="de-DE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18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– MAV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58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209905" y="1412776"/>
            <a:ext cx="8229600" cy="4525963"/>
          </a:xfrm>
        </p:spPr>
        <p:txBody>
          <a:bodyPr>
            <a:normAutofit fontScale="25000" lnSpcReduction="20000"/>
          </a:bodyPr>
          <a:lstStyle/>
          <a:p>
            <a:pPr marL="109728" indent="0">
              <a:buNone/>
            </a:pPr>
            <a:r>
              <a:rPr lang="de-DE" sz="83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Kindergeld nach §23 AVO</a:t>
            </a:r>
          </a:p>
          <a:p>
            <a:pPr marL="109728" indent="0">
              <a:buNone/>
            </a:pPr>
            <a:endParaRPr lang="de-DE" sz="5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9200" dirty="0" smtClean="0">
                <a:latin typeface="Arial" panose="020B0604020202020204" pitchFamily="34" charset="0"/>
                <a:cs typeface="Arial" panose="020B0604020202020204" pitchFamily="34" charset="0"/>
              </a:rPr>
              <a:t>Kontakt mit </a:t>
            </a:r>
            <a:r>
              <a:rPr lang="de-DE" sz="92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de-DE" sz="9200" dirty="0" smtClean="0">
                <a:latin typeface="Arial" panose="020B0604020202020204" pitchFamily="34" charset="0"/>
                <a:cs typeface="Arial" panose="020B0604020202020204" pitchFamily="34" charset="0"/>
              </a:rPr>
              <a:t>achbearbeiter*in im Ordinariat aufnehmen</a:t>
            </a:r>
          </a:p>
          <a:p>
            <a:pPr marL="109728" indent="0">
              <a:buNone/>
            </a:pPr>
            <a:endParaRPr lang="de-DE" sz="9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9200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de-DE" sz="9200" dirty="0" smtClean="0">
                <a:latin typeface="Arial" panose="020B0604020202020204" pitchFamily="34" charset="0"/>
                <a:cs typeface="Arial" panose="020B0604020202020204" pitchFamily="34" charset="0"/>
              </a:rPr>
              <a:t>gf. Antrag auf Gewährung einer Kinderzulage nach §23 AVO stellen</a:t>
            </a:r>
          </a:p>
          <a:p>
            <a:pPr marL="109728" indent="0">
              <a:buNone/>
            </a:pPr>
            <a:endParaRPr lang="de-DE" sz="9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9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Achtung: </a:t>
            </a:r>
            <a:r>
              <a:rPr lang="de-DE" sz="9200" dirty="0" smtClean="0">
                <a:latin typeface="Arial" panose="020B0604020202020204" pitchFamily="34" charset="0"/>
                <a:cs typeface="Arial" panose="020B0604020202020204" pitchFamily="34" charset="0"/>
              </a:rPr>
              <a:t>Ist das andere Elternteil im Öffentlichen Dienst, als Beamter/ Richter etc. beschäftigt oder z.B. auch bei der Evangelischen Kirche und steht ihm dort eine Kinderkomponente zu, wird diese auf die Kinderzulage angerechnet!</a:t>
            </a:r>
          </a:p>
          <a:p>
            <a:endParaRPr lang="de-DE" sz="9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9200" dirty="0" smtClean="0">
                <a:latin typeface="Arial" panose="020B0604020202020204" pitchFamily="34" charset="0"/>
                <a:cs typeface="Arial" panose="020B0604020202020204" pitchFamily="34" charset="0"/>
              </a:rPr>
              <a:t>Änderungen sind anzeigepflichtig                                    (ggf. Rückzahlungsforderungen)</a:t>
            </a:r>
          </a:p>
          <a:p>
            <a:endParaRPr lang="de-DE" sz="9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de-DE" sz="9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sz="6000" dirty="0"/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Clr>
                <a:srgbClr val="DA001A"/>
              </a:buClr>
              <a:buNone/>
              <a:defRPr/>
            </a:pPr>
            <a:endParaRPr lang="de-DE" sz="5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lnSpc>
                <a:spcPct val="120000"/>
              </a:lnSpc>
              <a:spcBef>
                <a:spcPts val="0"/>
              </a:spcBef>
              <a:buNone/>
            </a:pPr>
            <a:endParaRPr lang="de-DE" kern="0" dirty="0"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  <a:p>
            <a:endParaRPr lang="de-DE" b="1" dirty="0" smtClean="0"/>
          </a:p>
          <a:p>
            <a:pPr marL="109728" indent="0">
              <a:buNone/>
            </a:pPr>
            <a:r>
              <a:rPr lang="de-DE" b="1" dirty="0" smtClean="0"/>
              <a:t>            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494722" y="6510130"/>
            <a:ext cx="3659967" cy="347870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19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- MAV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957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de-DE" sz="35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 tun bei einem Dienstunfall?</a:t>
            </a:r>
          </a:p>
          <a:p>
            <a:pPr marL="109728" indent="0">
              <a:buNone/>
            </a:pPr>
            <a:r>
              <a:rPr lang="de-DE" sz="1200" dirty="0"/>
              <a:t> </a:t>
            </a:r>
          </a:p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Angestellte Lehrkräfte beim Ordinariat sind über die Verwaltungs-Berufsgenossenschaft (VBG) versichert. </a:t>
            </a:r>
          </a:p>
          <a:p>
            <a:pPr marL="109728" indent="0">
              <a:buNone/>
            </a:pPr>
            <a:r>
              <a:rPr lang="de-DE" sz="13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Einen Dienstunfall melden Sie entweder direkt beim Durchgangsarzt oder über das Unfallmeldeformular der VBG. Das Formular zur Unfallmeldung können Sie gerne bei Ihrer Personalsachbearbeitung anfordern. </a:t>
            </a:r>
          </a:p>
          <a:p>
            <a:pPr marL="109728" indent="0">
              <a:buNone/>
            </a:pP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Das Referat Arbeitsschutz empfiehlt jeden Dienstunfall zu </a:t>
            </a:r>
            <a:r>
              <a:rPr lang="de-DE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melden</a:t>
            </a:r>
            <a:endParaRPr lang="de-D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de-DE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Auch eine Ansteckung mit Corona im Dienst sollte der Berufsgenossenschaft gemeldet werden!</a:t>
            </a:r>
          </a:p>
          <a:p>
            <a:endParaRPr lang="de-DE" sz="2800" dirty="0"/>
          </a:p>
          <a:p>
            <a:endParaRPr lang="de-DE" sz="2800" dirty="0" smtClean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339752" y="6500019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20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Infoblock - MAV</a:t>
            </a:r>
            <a:endParaRPr lang="de-DE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33" y="256258"/>
            <a:ext cx="1916519" cy="1368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866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532458" y="1475739"/>
            <a:ext cx="8229600" cy="4525963"/>
          </a:xfrm>
        </p:spPr>
        <p:txBody>
          <a:bodyPr/>
          <a:lstStyle/>
          <a:p>
            <a:pPr marL="109728" indent="0">
              <a:buNone/>
            </a:pPr>
            <a:endParaRPr lang="de-DE" dirty="0" smtClean="0"/>
          </a:p>
          <a:p>
            <a:pPr marL="109728" indent="0">
              <a:buNone/>
            </a:pPr>
            <a:endParaRPr lang="de-DE" dirty="0"/>
          </a:p>
          <a:p>
            <a:pPr marL="109728" indent="0">
              <a:buNone/>
            </a:pPr>
            <a:endParaRPr lang="de-DE" dirty="0" smtClean="0"/>
          </a:p>
          <a:p>
            <a:pPr marL="109728" indent="0">
              <a:buNone/>
            </a:pPr>
            <a:endParaRPr lang="de-DE" dirty="0"/>
          </a:p>
          <a:p>
            <a:pPr marL="109728" indent="0">
              <a:buNone/>
            </a:pPr>
            <a:endParaRPr lang="de-DE" dirty="0" smtClean="0"/>
          </a:p>
          <a:p>
            <a:pPr marL="109728" indent="0">
              <a:buNone/>
            </a:pP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Susanna Traber-Jauch     und      Rolf Kannen </a:t>
            </a:r>
          </a:p>
          <a:p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setzen </a:t>
            </a:r>
            <a:r>
              <a:rPr lang="de-DE" sz="2400" dirty="0">
                <a:latin typeface="Arial" panose="020B0604020202020204" pitchFamily="34" charset="0"/>
                <a:cs typeface="Arial" panose="020B0604020202020204" pitchFamily="34" charset="0"/>
              </a:rPr>
              <a:t>sich für die Belange </a:t>
            </a:r>
            <a:r>
              <a:rPr lang="de-DE" sz="2400">
                <a:latin typeface="Arial" panose="020B0604020202020204" pitchFamily="34" charset="0"/>
                <a:cs typeface="Arial" panose="020B0604020202020204" pitchFamily="34" charset="0"/>
              </a:rPr>
              <a:t>der </a:t>
            </a:r>
            <a:r>
              <a:rPr lang="de-DE" sz="2400" smtClean="0">
                <a:latin typeface="Arial" panose="020B0604020202020204" pitchFamily="34" charset="0"/>
                <a:cs typeface="Arial" panose="020B0604020202020204" pitchFamily="34" charset="0"/>
              </a:rPr>
              <a:t>schwerbehinderten </a:t>
            </a:r>
            <a:r>
              <a:rPr lang="de-DE" sz="2400" dirty="0">
                <a:latin typeface="Arial" panose="020B0604020202020204" pitchFamily="34" charset="0"/>
                <a:cs typeface="Arial" panose="020B0604020202020204" pitchFamily="34" charset="0"/>
              </a:rPr>
              <a:t>und der ihnen gleichgestellten Religionslehrkräfte im Dienst der Erzdiözese Freiburg </a:t>
            </a:r>
            <a:r>
              <a:rPr lang="de-DE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ein</a:t>
            </a:r>
            <a:endParaRPr lang="de-D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555776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21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/>
              <a:t>Infoblock - </a:t>
            </a:r>
            <a:r>
              <a:rPr lang="de-DE" sz="3900" dirty="0" smtClean="0"/>
              <a:t>Schwerbehindertenvertretung</a:t>
            </a:r>
            <a:endParaRPr lang="de-DE" sz="3900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5594"/>
            <a:ext cx="1809880" cy="1225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://mav-religionslehrer-freiburg.de/images/personen/traber-jau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103818" y="1511519"/>
            <a:ext cx="1458823" cy="218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mav-religionslehrer-freiburg.de/wp-content/uploads/kanne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396787" y="1511520"/>
            <a:ext cx="1515804" cy="218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66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323528" y="1469079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endParaRPr lang="de-DE" dirty="0" smtClean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3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Zwitterstellung: staatliche Schule, Kirche als Dienstgeber</a:t>
            </a:r>
          </a:p>
          <a:p>
            <a:pPr marL="650748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Vertrauenspersonen </a:t>
            </a: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auf Seiten des Staates gibt es auf </a:t>
            </a: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Schul- (Gymnasium </a:t>
            </a: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 </a:t>
            </a: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Berufliche Schulen) </a:t>
            </a: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oder Schulamtsebene. </a:t>
            </a:r>
            <a:endParaRPr lang="de-DE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650748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VP </a:t>
            </a: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sind auch für die kirchlich angestellten Lehrkräfte da; die kirchliche Vertrauensperson kann hinzugezogen zu werden.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3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Inklusionsvereinbarung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Von </a:t>
            </a: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Dienstgeberseite, MAV und SBV gemeinsam </a:t>
            </a: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abgeschlossen.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Im </a:t>
            </a:r>
            <a:r>
              <a:rPr 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Dezember 2019 in Kraft getreten, im März 2021 </a:t>
            </a:r>
            <a:r>
              <a:rPr lang="de-DE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ergänzt.</a:t>
            </a:r>
          </a:p>
          <a:p>
            <a:pPr marL="109728" indent="0">
              <a:lnSpc>
                <a:spcPct val="107000"/>
              </a:lnSpc>
              <a:spcAft>
                <a:spcPts val="800"/>
              </a:spcAft>
              <a:buNone/>
            </a:pPr>
            <a:endParaRPr lang="de-DE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3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Zusammenarbeit mit dem Dienstgeber</a:t>
            </a:r>
            <a:endParaRPr lang="de-DE" sz="3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2555776" y="6492875"/>
            <a:ext cx="3598913" cy="365125"/>
          </a:xfrm>
        </p:spPr>
        <p:txBody>
          <a:bodyPr/>
          <a:lstStyle/>
          <a:p>
            <a:r>
              <a:rPr lang="de-DE" sz="1100" dirty="0" smtClean="0"/>
              <a:t>Mitarbeitenden-Vollversammlung Religionslehrer*innen 2021</a:t>
            </a:r>
            <a:endParaRPr lang="de-DE" sz="1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BDFD6-C248-4D81-80C8-A28D0FD9FB4C}" type="slidenum">
              <a:rPr lang="de-DE" smtClean="0"/>
              <a:pPr/>
              <a:t>22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/>
              <a:t>Infoblock - </a:t>
            </a:r>
            <a:r>
              <a:rPr lang="de-DE" sz="3900" dirty="0" smtClean="0"/>
              <a:t>Schwerbehindertenvertretung</a:t>
            </a:r>
            <a:endParaRPr lang="de-DE" sz="3900" dirty="0"/>
          </a:p>
        </p:txBody>
      </p:sp>
      <p:pic>
        <p:nvPicPr>
          <p:cNvPr id="6" name="Grafik 5" descr="DiAG-MAV-A München: MAV-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5594"/>
            <a:ext cx="1809880" cy="12250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713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imos">
  <a:themeElements>
    <a:clrScheme name="Benutzerdefiniert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DA1F28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Deimo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Deimo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1471</Words>
  <Application>Microsoft Office PowerPoint</Application>
  <PresentationFormat>Bildschirmpräsentation (4:3)</PresentationFormat>
  <Paragraphs>314</Paragraphs>
  <Slides>22</Slides>
  <Notes>22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33" baseType="lpstr">
      <vt:lpstr>ＭＳ Ｐゴシック</vt:lpstr>
      <vt:lpstr>Arial</vt:lpstr>
      <vt:lpstr>Calibri</vt:lpstr>
      <vt:lpstr>Cambria</vt:lpstr>
      <vt:lpstr>Lucida Sans</vt:lpstr>
      <vt:lpstr>Lucida Sans Unicode</vt:lpstr>
      <vt:lpstr>Verdana</vt:lpstr>
      <vt:lpstr>Wingdings</vt:lpstr>
      <vt:lpstr>Wingdings 2</vt:lpstr>
      <vt:lpstr>Wingdings 3</vt:lpstr>
      <vt:lpstr>Deimos</vt:lpstr>
      <vt:lpstr>Mitarbeitendenversammlung</vt:lpstr>
      <vt:lpstr>Überblick</vt:lpstr>
      <vt:lpstr>Rechenschaftsbericht 2021</vt:lpstr>
      <vt:lpstr>Rechenschaftsbericht 2021</vt:lpstr>
      <vt:lpstr>Rechenschaftsbericht 2021</vt:lpstr>
      <vt:lpstr>Infoblock – KODA-News</vt:lpstr>
      <vt:lpstr>Infoblock – KODA-News</vt:lpstr>
      <vt:lpstr>Infoblock – KODA-News</vt:lpstr>
      <vt:lpstr>Infoblock – KODA-News</vt:lpstr>
      <vt:lpstr>PowerPoint-Präsentation</vt:lpstr>
      <vt:lpstr>Infoblock – KODA-News</vt:lpstr>
      <vt:lpstr>Infoblock – KODA-News</vt:lpstr>
      <vt:lpstr>Infoblock – KODA-News</vt:lpstr>
      <vt:lpstr>Infoblock – KODA-News</vt:lpstr>
      <vt:lpstr>Infoblock - MAV</vt:lpstr>
      <vt:lpstr>Infoblock - MAV</vt:lpstr>
      <vt:lpstr>Infoblock – MAV</vt:lpstr>
      <vt:lpstr>Infoblock – MAV</vt:lpstr>
      <vt:lpstr>Infoblock - MAV</vt:lpstr>
      <vt:lpstr>Infoblock - MAV</vt:lpstr>
      <vt:lpstr>Infoblock - Schwerbehindertenvertretung</vt:lpstr>
      <vt:lpstr>Infoblock - Schwerbehindertenvertretung</vt:lpstr>
    </vt:vector>
  </TitlesOfParts>
  <Company>EBO Freiburg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Beruf + Familie</dc:title>
  <dc:creator>EBO Freiburg</dc:creator>
  <cp:lastModifiedBy>Künzig Peter</cp:lastModifiedBy>
  <cp:revision>290</cp:revision>
  <cp:lastPrinted>2018-05-14T15:17:41Z</cp:lastPrinted>
  <dcterms:created xsi:type="dcterms:W3CDTF">2014-08-28T08:59:01Z</dcterms:created>
  <dcterms:modified xsi:type="dcterms:W3CDTF">2021-05-07T17:44:39Z</dcterms:modified>
  <cp:contentStatus>Endgültig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